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71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33"/>
    <a:srgbClr val="0000FF"/>
    <a:srgbClr val="FFCC99"/>
    <a:srgbClr val="FF66FF"/>
    <a:srgbClr val="FF00FF"/>
    <a:srgbClr val="009900"/>
    <a:srgbClr val="CC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2C332-3509-483A-889B-5B9FAFED5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71F6-EF49-4474-9FB7-4F4B47BF3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FEB3B-3E50-4087-9871-E0BFEB265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80564-7F03-420D-B7DC-2D0F78E56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7E72E-4C62-4F72-9354-414F26AD8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2F709-BC98-48BD-A418-20EF2DD8E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37E22-C7F0-450E-9C1B-E8CA273AF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703CA-A688-402E-8748-AE9B839A3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CBC8-073E-489C-9102-412C81BEE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54092-FCBD-47C2-9F7E-EC0B9304F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22015-6678-4985-B16E-C14F75D7D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4D38F93-949B-49B2-BC22-2F753382EC7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ppt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5344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53  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11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các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số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đến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100 000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/>
          <p:cNvGrpSpPr>
            <a:grpSpLocks/>
          </p:cNvGrpSpPr>
          <p:nvPr/>
        </p:nvGrpSpPr>
        <p:grpSpPr bwMode="auto">
          <a:xfrm rot="16200000">
            <a:off x="6024563" y="3424237"/>
            <a:ext cx="4800600" cy="847725"/>
            <a:chOff x="2350" y="1008"/>
            <a:chExt cx="1826" cy="534"/>
          </a:xfrm>
        </p:grpSpPr>
        <p:pic>
          <p:nvPicPr>
            <p:cNvPr id="14341" name="Picture 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14342" name="Picture 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14343" name="Picture 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14344" name="Picture 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  <p:grpSp>
        <p:nvGrpSpPr>
          <p:cNvPr id="14345" name="Group 9"/>
          <p:cNvGrpSpPr>
            <a:grpSpLocks/>
          </p:cNvGrpSpPr>
          <p:nvPr/>
        </p:nvGrpSpPr>
        <p:grpSpPr bwMode="auto">
          <a:xfrm rot="16200000">
            <a:off x="-1366837" y="3652837"/>
            <a:ext cx="4800600" cy="847725"/>
            <a:chOff x="2350" y="1008"/>
            <a:chExt cx="1826" cy="534"/>
          </a:xfrm>
        </p:grpSpPr>
        <p:pic>
          <p:nvPicPr>
            <p:cNvPr id="14346" name="Picture 1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14347" name="Picture 1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</p:spPr>
        </p:pic>
        <p:pic>
          <p:nvPicPr>
            <p:cNvPr id="14348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</p:spPr>
        </p:pic>
        <p:pic>
          <p:nvPicPr>
            <p:cNvPr id="14349" name="Picture 1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60525" y="2265363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345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 </a:t>
            </a:r>
            <a:r>
              <a:rPr lang="en-US" sz="2800">
                <a:solidFill>
                  <a:srgbClr val="FF00FF"/>
                </a:solidFill>
              </a:rPr>
              <a:t>100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76400" y="2986088"/>
            <a:ext cx="1758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209 </a:t>
            </a:r>
            <a:r>
              <a:rPr lang="en-US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FF"/>
                </a:solidFill>
              </a:rPr>
              <a:t> 1000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953000" y="2209800"/>
            <a:ext cx="1252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40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FF"/>
                </a:solidFill>
              </a:rPr>
              <a:t> 10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24400" y="2971800"/>
            <a:ext cx="160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750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FF"/>
                </a:solidFill>
              </a:rPr>
              <a:t> 100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95400" y="4308475"/>
            <a:ext cx="300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345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FF"/>
                </a:solidFill>
              </a:rPr>
              <a:t> 100 =</a:t>
            </a:r>
            <a:r>
              <a:rPr lang="en-US" sz="2800">
                <a:solidFill>
                  <a:srgbClr val="0000FF"/>
                </a:solidFill>
              </a:rPr>
              <a:t> 34 500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311275" y="5029200"/>
            <a:ext cx="335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209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 </a:t>
            </a:r>
            <a:r>
              <a:rPr lang="en-US" sz="2800">
                <a:solidFill>
                  <a:srgbClr val="FF00FF"/>
                </a:solidFill>
              </a:rPr>
              <a:t>1000 = </a:t>
            </a:r>
            <a:r>
              <a:rPr lang="en-US" sz="2800">
                <a:solidFill>
                  <a:srgbClr val="0000FF"/>
                </a:solidFill>
              </a:rPr>
              <a:t>209 000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265738" y="4252913"/>
            <a:ext cx="2201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40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FF"/>
                </a:solidFill>
              </a:rPr>
              <a:t> 10 = </a:t>
            </a:r>
            <a:r>
              <a:rPr lang="en-US" sz="2800">
                <a:solidFill>
                  <a:srgbClr val="0000FF"/>
                </a:solidFill>
              </a:rPr>
              <a:t>400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037138" y="5014913"/>
            <a:ext cx="3001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</a:rPr>
              <a:t>750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x</a:t>
            </a:r>
            <a:r>
              <a:rPr lang="en-US" sz="2800">
                <a:solidFill>
                  <a:srgbClr val="FF00FF"/>
                </a:solidFill>
              </a:rPr>
              <a:t> 100 = </a:t>
            </a:r>
            <a:r>
              <a:rPr lang="en-US" sz="2800">
                <a:solidFill>
                  <a:srgbClr val="0000FF"/>
                </a:solidFill>
              </a:rPr>
              <a:t>75 000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0" y="715963"/>
            <a:ext cx="396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0" grpId="0"/>
      <p:bldP spid="3081" grpId="0"/>
      <p:bldP spid="3083" grpId="0"/>
      <p:bldP spid="3084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2438400" y="1447800"/>
            <a:ext cx="4343400" cy="1752600"/>
            <a:chOff x="1536" y="912"/>
            <a:chExt cx="2736" cy="1104"/>
          </a:xfrm>
        </p:grpSpPr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1536" y="912"/>
              <a:ext cx="2736" cy="1104"/>
            </a:xfrm>
            <a:prstGeom prst="cloudCallout">
              <a:avLst>
                <a:gd name="adj1" fmla="val -49889"/>
                <a:gd name="adj2" fmla="val 58060"/>
              </a:avLst>
            </a:prstGeom>
            <a:solidFill>
              <a:srgbClr val="ACFCE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390" y="1488"/>
              <a:ext cx="10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2531 </a:t>
              </a: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x </a:t>
              </a:r>
              <a:r>
                <a:rPr lang="en-US" sz="2800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1814" y="1104"/>
              <a:ext cx="23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FF"/>
                  </a:solidFill>
                </a:rPr>
                <a:t>Thùc hiÖn phÐp tÝnh sau: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3352800"/>
            <a:ext cx="4572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2531 x 30 = 2531 x (3 x 10)          </a:t>
            </a:r>
          </a:p>
          <a:p>
            <a:pPr marL="342900" indent="-342900"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	          =  (2531 x 3) x 10          </a:t>
            </a:r>
          </a:p>
          <a:p>
            <a:pPr marL="342900" indent="-342900"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	          = 7593 x 10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	          = 75930</a:t>
            </a: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5029200" y="3124200"/>
            <a:ext cx="3733800" cy="1143000"/>
            <a:chOff x="3168" y="1968"/>
            <a:chExt cx="2352" cy="720"/>
          </a:xfrm>
        </p:grpSpPr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3168" y="1968"/>
              <a:ext cx="2352" cy="720"/>
            </a:xfrm>
            <a:prstGeom prst="wedgeEllipseCallout">
              <a:avLst>
                <a:gd name="adj1" fmla="val -51403"/>
                <a:gd name="adj2" fmla="val 80278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3360" y="2064"/>
              <a:ext cx="201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Thõa sè 30 cã tËn cïng mÊy ch÷ sè 0?</a:t>
              </a:r>
            </a:p>
          </p:txBody>
        </p:sp>
      </p:grp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5181600" y="4495800"/>
            <a:ext cx="3733800" cy="1524000"/>
            <a:chOff x="3264" y="2832"/>
            <a:chExt cx="2352" cy="960"/>
          </a:xfrm>
        </p:grpSpPr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>
              <a:off x="3264" y="2832"/>
              <a:ext cx="2352" cy="960"/>
            </a:xfrm>
            <a:prstGeom prst="cloudCallout">
              <a:avLst>
                <a:gd name="adj1" fmla="val -68241"/>
                <a:gd name="adj2" fmla="val 1773"/>
              </a:avLst>
            </a:prstGeom>
            <a:solidFill>
              <a:srgbClr val="FF66FF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FF66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3415" y="3036"/>
              <a:ext cx="204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Khi nh©n 2531 víi 30 ta cã thÓ nh©n nh­ thÕ nµo?</a:t>
              </a:r>
            </a:p>
          </p:txBody>
        </p:sp>
      </p:grp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4953000" y="3352800"/>
            <a:ext cx="3733800" cy="1295400"/>
            <a:chOff x="3120" y="2112"/>
            <a:chExt cx="2352" cy="816"/>
          </a:xfrm>
        </p:grpSpPr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3120" y="2112"/>
              <a:ext cx="2352" cy="816"/>
            </a:xfrm>
            <a:prstGeom prst="wedgeEllipseCallout">
              <a:avLst>
                <a:gd name="adj1" fmla="val -43111"/>
                <a:gd name="adj2" fmla="val 6997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281" y="2204"/>
              <a:ext cx="206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CC00FF"/>
                  </a:solidFill>
                </a:rPr>
                <a:t>Thõa sè 30 cã tËn cïng mét ch÷ sè 0.</a:t>
              </a:r>
            </a:p>
          </p:txBody>
        </p:sp>
      </p:grpSp>
      <p:pic>
        <p:nvPicPr>
          <p:cNvPr id="7188" name="Picture 20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8207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473200" y="3276600"/>
            <a:ext cx="1200150" cy="1190625"/>
            <a:chOff x="5029200" y="4343400"/>
            <a:chExt cx="1199482" cy="1190803"/>
          </a:xfrm>
        </p:grpSpPr>
        <p:sp>
          <p:nvSpPr>
            <p:cNvPr id="8198" name="Rectangle 8"/>
            <p:cNvSpPr>
              <a:spLocks noChangeArrowheads="1"/>
            </p:cNvSpPr>
            <p:nvPr/>
          </p:nvSpPr>
          <p:spPr bwMode="auto">
            <a:xfrm>
              <a:off x="5029200" y="4343400"/>
              <a:ext cx="1199482" cy="1190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9900"/>
                  </a:solidFill>
                  <a:latin typeface=".VnAvant" pitchFamily="34" charset="0"/>
                </a:rPr>
                <a:t>2531</a:t>
              </a:r>
            </a:p>
            <a:p>
              <a:r>
                <a:rPr lang="en-US" sz="3600">
                  <a:solidFill>
                    <a:srgbClr val="009900"/>
                  </a:solidFill>
                  <a:latin typeface=".VnAvant" pitchFamily="34" charset="0"/>
                </a:rPr>
                <a:t>x  3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</a:t>
              </a:r>
              <a:endParaRPr lang="en-US" sz="36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105358" y="5486571"/>
              <a:ext cx="990049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68400" y="441960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9900"/>
                </a:solidFill>
                <a:latin typeface=".VnAvant" pitchFamily="34" charset="0"/>
              </a:rPr>
              <a:t>7593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00275" y="4446588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.VnAvant" pitchFamily="34" charset="0"/>
              </a:rPr>
              <a:t>0</a:t>
            </a:r>
            <a:endParaRPr lang="en-US" sz="36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7000" y="3657600"/>
            <a:ext cx="355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3200">
                <a:solidFill>
                  <a:srgbClr val="CC00FF"/>
                </a:solidFill>
                <a:latin typeface=".VnAvant" pitchFamily="34" charset="0"/>
              </a:rPr>
              <a:t>2531 x 30 = 75930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835400" y="3886200"/>
            <a:ext cx="990600" cy="381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2438400" y="1143000"/>
            <a:ext cx="4343400" cy="1752600"/>
            <a:chOff x="1536" y="912"/>
            <a:chExt cx="2736" cy="1104"/>
          </a:xfrm>
        </p:grpSpPr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1536" y="912"/>
              <a:ext cx="2736" cy="1104"/>
            </a:xfrm>
            <a:prstGeom prst="cloudCallout">
              <a:avLst>
                <a:gd name="adj1" fmla="val -49889"/>
                <a:gd name="adj2" fmla="val 58060"/>
              </a:avLst>
            </a:prstGeom>
            <a:solidFill>
              <a:srgbClr val="ACFCE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390" y="1488"/>
              <a:ext cx="10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2531 </a:t>
              </a: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r>
                <a:rPr lang="en-US" sz="2800">
                  <a:solidFill>
                    <a:srgbClr val="FF0000"/>
                  </a:solidFill>
                </a:rPr>
                <a:t> 30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1814" y="1104"/>
              <a:ext cx="23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FF"/>
                  </a:solidFill>
                </a:rPr>
                <a:t>Thùc hiÖn phÐp tÝnh sau: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2743200" y="2362200"/>
            <a:ext cx="3657600" cy="1371600"/>
            <a:chOff x="1680" y="1680"/>
            <a:chExt cx="2304" cy="864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1680" y="1680"/>
              <a:ext cx="2304" cy="864"/>
            </a:xfrm>
            <a:prstGeom prst="cloudCallout">
              <a:avLst>
                <a:gd name="adj1" fmla="val -12671"/>
                <a:gd name="adj2" fmla="val -77778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636" y="1933"/>
              <a:ext cx="8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230 x 70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064" y="1920"/>
              <a:ext cx="6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TÝnh:</a:t>
              </a:r>
            </a:p>
          </p:txBody>
        </p: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66800" y="1371600"/>
            <a:ext cx="6767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9900"/>
                </a:solidFill>
              </a:rPr>
              <a:t>Th¶o luËn nhãm ®«i ®Ó thùc hiÖn yªu cÇu sau: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3581400"/>
            <a:ext cx="39624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>
                <a:solidFill>
                  <a:srgbClr val="009900"/>
                </a:solidFill>
                <a:latin typeface=".VnAvant" pitchFamily="34" charset="0"/>
              </a:rPr>
              <a:t>230 x 70 = (23 x 10) x (7 x 10)</a:t>
            </a:r>
          </a:p>
          <a:p>
            <a:pPr>
              <a:spcBef>
                <a:spcPts val="1000"/>
              </a:spcBef>
            </a:pPr>
            <a:r>
              <a:rPr lang="en-US" sz="2000">
                <a:solidFill>
                  <a:srgbClr val="009900"/>
                </a:solidFill>
                <a:latin typeface=".VnAvant" pitchFamily="34" charset="0"/>
              </a:rPr>
              <a:t>	  = 23 x 10 x 7 x 10 </a:t>
            </a:r>
          </a:p>
          <a:p>
            <a:pPr>
              <a:spcBef>
                <a:spcPts val="1000"/>
              </a:spcBef>
            </a:pPr>
            <a:r>
              <a:rPr lang="en-US" sz="2000">
                <a:solidFill>
                  <a:srgbClr val="009900"/>
                </a:solidFill>
                <a:latin typeface=".VnAvant" pitchFamily="34" charset="0"/>
              </a:rPr>
              <a:t>	  = 23 x 7 x 10 x 10</a:t>
            </a:r>
          </a:p>
          <a:p>
            <a:pPr>
              <a:spcBef>
                <a:spcPts val="1000"/>
              </a:spcBef>
            </a:pPr>
            <a:r>
              <a:rPr lang="en-US" sz="2000">
                <a:solidFill>
                  <a:srgbClr val="009900"/>
                </a:solidFill>
                <a:latin typeface=".VnAvant" pitchFamily="34" charset="0"/>
              </a:rPr>
              <a:t>	  = (23 x 7) x ( 10 x 10)</a:t>
            </a:r>
          </a:p>
          <a:p>
            <a:pPr>
              <a:spcBef>
                <a:spcPts val="1000"/>
              </a:spcBef>
            </a:pPr>
            <a:r>
              <a:rPr lang="en-US" sz="2000">
                <a:solidFill>
                  <a:srgbClr val="009900"/>
                </a:solidFill>
                <a:latin typeface=".VnAvant" pitchFamily="34" charset="0"/>
              </a:rPr>
              <a:t>  	  = 161 x 100</a:t>
            </a:r>
          </a:p>
          <a:p>
            <a:pPr>
              <a:spcBef>
                <a:spcPts val="1000"/>
              </a:spcBef>
            </a:pPr>
            <a:r>
              <a:rPr lang="en-US" sz="2000">
                <a:solidFill>
                  <a:srgbClr val="009900"/>
                </a:solidFill>
                <a:latin typeface=".VnAvant" pitchFamily="34" charset="0"/>
              </a:rPr>
              <a:t>	  = 16100</a:t>
            </a:r>
          </a:p>
        </p:txBody>
      </p: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4648200" y="4114800"/>
            <a:ext cx="3886200" cy="1616075"/>
            <a:chOff x="2928" y="2592"/>
            <a:chExt cx="2448" cy="1018"/>
          </a:xfrm>
        </p:grpSpPr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2928" y="2592"/>
              <a:ext cx="2448" cy="960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2976" y="2745"/>
              <a:ext cx="240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0000FF"/>
                  </a:solidFill>
                </a:rPr>
                <a:t>C¶ hai thõa sè cã tÊt c¶ mÊy ch÷ s</a:t>
              </a:r>
              <a:r>
                <a:rPr lang="en-US" sz="2800" i="1">
                  <a:solidFill>
                    <a:srgbClr val="0000FF"/>
                  </a:solidFill>
                </a:rPr>
                <a:t>ố</a:t>
              </a:r>
              <a:r>
                <a:rPr lang="en-US" sz="2800">
                  <a:solidFill>
                    <a:srgbClr val="0000FF"/>
                  </a:solidFill>
                </a:rPr>
                <a:t> 0 ë tËn cïng?</a:t>
              </a:r>
            </a:p>
          </p:txBody>
        </p:sp>
      </p:grp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4648200" y="4191000"/>
            <a:ext cx="3886200" cy="1524000"/>
            <a:chOff x="2928" y="2592"/>
            <a:chExt cx="2448" cy="960"/>
          </a:xfrm>
        </p:grpSpPr>
        <p:sp>
          <p:nvSpPr>
            <p:cNvPr id="9242" name="AutoShape 26"/>
            <p:cNvSpPr>
              <a:spLocks noChangeArrowheads="1"/>
            </p:cNvSpPr>
            <p:nvPr/>
          </p:nvSpPr>
          <p:spPr bwMode="auto">
            <a:xfrm>
              <a:off x="2928" y="2592"/>
              <a:ext cx="2448" cy="960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2976" y="2745"/>
              <a:ext cx="240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FF6600"/>
                  </a:solidFill>
                </a:rPr>
                <a:t>C¶ hai thõa sè cã tÊt c¶ hai ch÷ s</a:t>
              </a:r>
              <a:r>
                <a:rPr lang="en-US" sz="2800" i="1">
                  <a:solidFill>
                    <a:srgbClr val="FF6600"/>
                  </a:solidFill>
                  <a:latin typeface="Times New Roman" pitchFamily="18" charset="0"/>
                </a:rPr>
                <a:t>ố </a:t>
              </a:r>
              <a:r>
                <a:rPr lang="en-US" sz="2800">
                  <a:solidFill>
                    <a:srgbClr val="FF6600"/>
                  </a:solidFill>
                </a:rPr>
                <a:t>0 ë tËn cïng.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2.08044E-6 L -0.00833 -0.177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10200" y="5438775"/>
            <a:ext cx="33305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CC00FF"/>
                </a:solidFill>
                <a:latin typeface=".VnAvant" pitchFamily="34" charset="0"/>
              </a:rPr>
              <a:t>230 x 70 = 16100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324600" y="3778250"/>
            <a:ext cx="1411288" cy="1190625"/>
            <a:chOff x="4572000" y="4343400"/>
            <a:chExt cx="1411307" cy="1190803"/>
          </a:xfrm>
        </p:grpSpPr>
        <p:sp>
          <p:nvSpPr>
            <p:cNvPr id="11271" name="Rectangle 10"/>
            <p:cNvSpPr>
              <a:spLocks noChangeArrowheads="1"/>
            </p:cNvSpPr>
            <p:nvPr/>
          </p:nvSpPr>
          <p:spPr bwMode="auto">
            <a:xfrm>
              <a:off x="4572000" y="4343400"/>
              <a:ext cx="1411307" cy="1190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solidFill>
                    <a:srgbClr val="009900"/>
                  </a:solidFill>
                  <a:latin typeface=".VnAvant" pitchFamily="34" charset="0"/>
                </a:rPr>
                <a:t>   23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</a:t>
              </a:r>
            </a:p>
            <a:p>
              <a:r>
                <a:rPr lang="en-US" sz="3600">
                  <a:solidFill>
                    <a:srgbClr val="009900"/>
                  </a:solidFill>
                  <a:latin typeface=".VnAvant" pitchFamily="34" charset="0"/>
                </a:rPr>
                <a:t>x   7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</a:t>
              </a:r>
              <a:endParaRPr lang="en-US" sz="36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648201" y="5486571"/>
              <a:ext cx="1143015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172200" y="4921250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9900"/>
                </a:solidFill>
                <a:latin typeface=".VnAvant" pitchFamily="34" charset="0"/>
              </a:rPr>
              <a:t>161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934200" y="49212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.VnAvant" pitchFamily="34" charset="0"/>
              </a:rPr>
              <a:t>00</a:t>
            </a:r>
            <a:endParaRPr lang="en-US" sz="360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11293" name="Group 29"/>
          <p:cNvGrpSpPr>
            <a:grpSpLocks/>
          </p:cNvGrpSpPr>
          <p:nvPr/>
        </p:nvGrpSpPr>
        <p:grpSpPr bwMode="auto">
          <a:xfrm>
            <a:off x="6019800" y="1371600"/>
            <a:ext cx="2971800" cy="1371600"/>
            <a:chOff x="3744" y="864"/>
            <a:chExt cx="1872" cy="864"/>
          </a:xfrm>
        </p:grpSpPr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>
              <a:off x="3744" y="864"/>
              <a:ext cx="1872" cy="864"/>
            </a:xfrm>
            <a:prstGeom prst="cloudCallout">
              <a:avLst>
                <a:gd name="adj1" fmla="val -5287"/>
                <a:gd name="adj2" fmla="val 83681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4458" y="1104"/>
              <a:ext cx="9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230 x 70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3951" y="1104"/>
              <a:ext cx="5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TÝnh: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73200" y="3810000"/>
            <a:ext cx="1200150" cy="1190625"/>
            <a:chOff x="5029200" y="4343400"/>
            <a:chExt cx="1199482" cy="1190803"/>
          </a:xfrm>
        </p:grpSpPr>
        <p:sp>
          <p:nvSpPr>
            <p:cNvPr id="11282" name="Rectangle 8"/>
            <p:cNvSpPr>
              <a:spLocks noChangeArrowheads="1"/>
            </p:cNvSpPr>
            <p:nvPr/>
          </p:nvSpPr>
          <p:spPr bwMode="auto">
            <a:xfrm>
              <a:off x="5029200" y="4343400"/>
              <a:ext cx="1199482" cy="1190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9900"/>
                  </a:solidFill>
                  <a:latin typeface=".VnAvant" pitchFamily="34" charset="0"/>
                </a:rPr>
                <a:t>2531</a:t>
              </a:r>
            </a:p>
            <a:p>
              <a:r>
                <a:rPr lang="en-US" sz="3600">
                  <a:solidFill>
                    <a:srgbClr val="009900"/>
                  </a:solidFill>
                  <a:latin typeface=".VnAvant" pitchFamily="34" charset="0"/>
                </a:rPr>
                <a:t>x  3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</a:t>
              </a:r>
              <a:endParaRPr lang="en-US" sz="36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105358" y="5486571"/>
              <a:ext cx="990049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168400" y="495300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9900"/>
                </a:solidFill>
                <a:latin typeface=".VnAvant" pitchFamily="34" charset="0"/>
              </a:rPr>
              <a:t>7593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00275" y="495935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.VnAvant" pitchFamily="34" charset="0"/>
              </a:rPr>
              <a:t>0</a:t>
            </a:r>
            <a:endParaRPr lang="en-US" sz="36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2600" y="5410200"/>
            <a:ext cx="355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3200">
                <a:solidFill>
                  <a:srgbClr val="CC00FF"/>
                </a:solidFill>
                <a:latin typeface=".VnAvant" pitchFamily="34" charset="0"/>
              </a:rPr>
              <a:t>2531 x 30 = 75930</a:t>
            </a:r>
          </a:p>
        </p:txBody>
      </p: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304800" y="1219200"/>
            <a:ext cx="3124200" cy="1752600"/>
            <a:chOff x="240" y="768"/>
            <a:chExt cx="1968" cy="1104"/>
          </a:xfrm>
        </p:grpSpPr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>
              <a:off x="240" y="768"/>
              <a:ext cx="1968" cy="1104"/>
            </a:xfrm>
            <a:prstGeom prst="cloudCallout">
              <a:avLst>
                <a:gd name="adj1" fmla="val 3454"/>
                <a:gd name="adj2" fmla="val 62593"/>
              </a:avLst>
            </a:prstGeom>
            <a:solidFill>
              <a:srgbClr val="ACFCE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672" y="1344"/>
              <a:ext cx="10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2531 x 30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441" y="991"/>
              <a:ext cx="16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Thùc hiÖn phÐp tÝnh:</a:t>
              </a:r>
            </a:p>
          </p:txBody>
        </p:sp>
      </p:grpSp>
      <p:grpSp>
        <p:nvGrpSpPr>
          <p:cNvPr id="11297" name="Group 33"/>
          <p:cNvGrpSpPr>
            <a:grpSpLocks/>
          </p:cNvGrpSpPr>
          <p:nvPr/>
        </p:nvGrpSpPr>
        <p:grpSpPr bwMode="auto">
          <a:xfrm>
            <a:off x="3408363" y="1579563"/>
            <a:ext cx="2590800" cy="2306637"/>
            <a:chOff x="2147" y="995"/>
            <a:chExt cx="1632" cy="1453"/>
          </a:xfrm>
        </p:grpSpPr>
        <p:sp>
          <p:nvSpPr>
            <p:cNvPr id="11295" name="AutoShape 31"/>
            <p:cNvSpPr>
              <a:spLocks noChangeArrowheads="1"/>
            </p:cNvSpPr>
            <p:nvPr/>
          </p:nvSpPr>
          <p:spPr bwMode="auto">
            <a:xfrm>
              <a:off x="2173" y="995"/>
              <a:ext cx="1536" cy="1453"/>
            </a:xfrm>
            <a:prstGeom prst="downArrowCallout">
              <a:avLst>
                <a:gd name="adj1" fmla="val 26428"/>
                <a:gd name="adj2" fmla="val 26428"/>
                <a:gd name="adj3" fmla="val 21606"/>
                <a:gd name="adj4" fmla="val 66667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FFFF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2147" y="1122"/>
              <a:ext cx="163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b="1">
                  <a:solidFill>
                    <a:srgbClr val="00CC00"/>
                  </a:solidFill>
                </a:rPr>
                <a:t>NhËn xÐt g× vÒ sè ch÷ sè 0 ë tÝch?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533400" y="14478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600" b="1">
                <a:solidFill>
                  <a:srgbClr val="C00000"/>
                </a:solidFill>
                <a:latin typeface=".VnAvantH" pitchFamily="34" charset="0"/>
              </a:rPr>
              <a:t>Bµi 1: </a:t>
            </a:r>
            <a:r>
              <a:rPr lang="en-US" sz="2600" b="1">
                <a:solidFill>
                  <a:srgbClr val="0000FF"/>
                </a:solidFill>
                <a:latin typeface=".VnAvantH" pitchFamily="34" charset="0"/>
              </a:rPr>
              <a:t>§Æt </a:t>
            </a:r>
            <a:r>
              <a:rPr lang="en-US" sz="2600" b="1" i="1">
                <a:solidFill>
                  <a:srgbClr val="0000FF"/>
                </a:solidFill>
                <a:latin typeface=".VnAvantH" pitchFamily="34" charset="0"/>
              </a:rPr>
              <a:t>TÍNH </a:t>
            </a:r>
            <a:r>
              <a:rPr lang="en-US" sz="2600" b="1">
                <a:solidFill>
                  <a:srgbClr val="0000FF"/>
                </a:solidFill>
                <a:latin typeface=".VnAvantH" pitchFamily="34" charset="0"/>
              </a:rPr>
              <a:t>råi tÝnh</a:t>
            </a:r>
            <a:r>
              <a:rPr lang="en-US" sz="2600" b="1">
                <a:solidFill>
                  <a:srgbClr val="C00000"/>
                </a:solidFill>
                <a:latin typeface=".VnAvantH" pitchFamily="34" charset="0"/>
              </a:rPr>
              <a:t> 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600">
                <a:solidFill>
                  <a:srgbClr val="FF0000"/>
                </a:solidFill>
                <a:latin typeface=".VnAvant" pitchFamily="34" charset="0"/>
              </a:rPr>
              <a:t>a) 1342 x 40 	   b) 13546 x 30  	   c) 5642 x 200 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762000" y="4835525"/>
            <a:ext cx="1733550" cy="650875"/>
            <a:chOff x="4140" y="4476"/>
            <a:chExt cx="1092" cy="410"/>
          </a:xfrm>
        </p:grpSpPr>
        <p:pic>
          <p:nvPicPr>
            <p:cNvPr id="12295" name="Picture 7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</p:spPr>
        </p:pic>
        <p:sp>
          <p:nvSpPr>
            <p:cNvPr id="12296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26840</a:t>
              </a:r>
            </a:p>
          </p:txBody>
        </p:sp>
      </p:grp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800100" y="3387725"/>
            <a:ext cx="1517650" cy="579438"/>
            <a:chOff x="672" y="3504"/>
            <a:chExt cx="956" cy="365"/>
          </a:xfrm>
        </p:grpSpPr>
        <p:pic>
          <p:nvPicPr>
            <p:cNvPr id="12298" name="Picture 10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</p:spPr>
        </p:pic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008" y="3504"/>
              <a:ext cx="6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5368</a:t>
              </a:r>
            </a:p>
          </p:txBody>
        </p:sp>
      </p:grp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762000" y="4073525"/>
            <a:ext cx="1751013" cy="650875"/>
            <a:chOff x="2549" y="4522"/>
            <a:chExt cx="1103" cy="410"/>
          </a:xfrm>
        </p:grpSpPr>
        <p:pic>
          <p:nvPicPr>
            <p:cNvPr id="12301" name="Picture 13" descr="B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</p:spPr>
        </p:pic>
        <p:sp>
          <p:nvSpPr>
            <p:cNvPr id="12302" name="Text Box 1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53680</a:t>
              </a:r>
            </a:p>
          </p:txBody>
        </p: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3473450"/>
            <a:ext cx="1200150" cy="1190625"/>
            <a:chOff x="5029200" y="4343400"/>
            <a:chExt cx="1199482" cy="1190803"/>
          </a:xfrm>
        </p:grpSpPr>
        <p:sp>
          <p:nvSpPr>
            <p:cNvPr id="12307" name="Rectangle 4"/>
            <p:cNvSpPr>
              <a:spLocks noChangeArrowheads="1"/>
            </p:cNvSpPr>
            <p:nvPr/>
          </p:nvSpPr>
          <p:spPr bwMode="auto">
            <a:xfrm>
              <a:off x="5029200" y="4343400"/>
              <a:ext cx="1199482" cy="1190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CC00"/>
                  </a:solidFill>
                  <a:latin typeface=".VnAvant" pitchFamily="34" charset="0"/>
                </a:rPr>
                <a:t>1342</a:t>
              </a:r>
            </a:p>
            <a:p>
              <a:r>
                <a:rPr lang="en-US" sz="3600">
                  <a:solidFill>
                    <a:srgbClr val="00CC00"/>
                  </a:solidFill>
                  <a:latin typeface=".VnAvant" pitchFamily="34" charset="0"/>
                </a:rPr>
                <a:t>x  4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</a:t>
              </a:r>
              <a:endParaRPr lang="en-US" sz="36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105358" y="5486571"/>
              <a:ext cx="990049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461645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CC00"/>
                </a:solidFill>
                <a:latin typeface=".VnAvant" pitchFamily="34" charset="0"/>
              </a:rPr>
              <a:t>5368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70075" y="4643438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.VnAvant" pitchFamily="34" charset="0"/>
              </a:rPr>
              <a:t>0</a:t>
            </a:r>
            <a:endParaRPr lang="en-US" sz="360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886200" y="3473450"/>
            <a:ext cx="1454150" cy="1190625"/>
            <a:chOff x="5029200" y="4343400"/>
            <a:chExt cx="1454366" cy="1190803"/>
          </a:xfrm>
        </p:grpSpPr>
        <p:sp>
          <p:nvSpPr>
            <p:cNvPr id="12312" name="Rectangle 9"/>
            <p:cNvSpPr>
              <a:spLocks noChangeArrowheads="1"/>
            </p:cNvSpPr>
            <p:nvPr/>
          </p:nvSpPr>
          <p:spPr bwMode="auto">
            <a:xfrm>
              <a:off x="5029200" y="4343400"/>
              <a:ext cx="1454366" cy="1190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CC00"/>
                  </a:solidFill>
                  <a:latin typeface=".VnAvant" pitchFamily="34" charset="0"/>
                </a:rPr>
                <a:t>13546</a:t>
              </a:r>
            </a:p>
            <a:p>
              <a:r>
                <a:rPr lang="en-US" sz="3600">
                  <a:solidFill>
                    <a:srgbClr val="00CC00"/>
                  </a:solidFill>
                  <a:latin typeface=".VnAvant" pitchFamily="34" charset="0"/>
                </a:rPr>
                <a:t>x    3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</a:t>
              </a:r>
              <a:endParaRPr lang="en-US" sz="36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105411" y="5486571"/>
              <a:ext cx="1219381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81400" y="461645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CC00"/>
                </a:solidFill>
                <a:latin typeface=".VnAvant" pitchFamily="34" charset="0"/>
              </a:rPr>
              <a:t>40638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76800" y="461645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.VnAvant" pitchFamily="34" charset="0"/>
              </a:rPr>
              <a:t>0</a:t>
            </a:r>
            <a:endParaRPr lang="en-US" sz="360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6705600" y="3549650"/>
            <a:ext cx="1608138" cy="1190625"/>
            <a:chOff x="4724400" y="4343400"/>
            <a:chExt cx="1608362" cy="1190803"/>
          </a:xfrm>
        </p:grpSpPr>
        <p:sp>
          <p:nvSpPr>
            <p:cNvPr id="12317" name="Rectangle 14"/>
            <p:cNvSpPr>
              <a:spLocks noChangeArrowheads="1"/>
            </p:cNvSpPr>
            <p:nvPr/>
          </p:nvSpPr>
          <p:spPr bwMode="auto">
            <a:xfrm>
              <a:off x="4724400" y="4343400"/>
              <a:ext cx="1608362" cy="1190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solidFill>
                    <a:srgbClr val="00CC00"/>
                  </a:solidFill>
                  <a:latin typeface=".VnAvant" pitchFamily="34" charset="0"/>
                </a:rPr>
                <a:t>   5642</a:t>
              </a:r>
            </a:p>
            <a:p>
              <a:r>
                <a:rPr lang="en-US" sz="3600">
                  <a:solidFill>
                    <a:srgbClr val="00CC00"/>
                  </a:solidFill>
                  <a:latin typeface=".VnAvant" pitchFamily="34" charset="0"/>
                </a:rPr>
                <a:t>x   2</a:t>
              </a:r>
              <a:r>
                <a:rPr lang="en-US" sz="3600">
                  <a:solidFill>
                    <a:srgbClr val="0000FF"/>
                  </a:solidFill>
                  <a:latin typeface=".VnAvant" pitchFamily="34" charset="0"/>
                </a:rPr>
                <a:t>00</a:t>
              </a:r>
              <a:endParaRPr lang="en-US" sz="3600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105453" y="5486571"/>
              <a:ext cx="99073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324600" y="469265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CC00"/>
                </a:solidFill>
                <a:latin typeface=".VnAvant" pitchFamily="34" charset="0"/>
              </a:rPr>
              <a:t>11284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20000" y="46926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.VnAvant" pitchFamily="34" charset="0"/>
              </a:rPr>
              <a:t>00</a:t>
            </a:r>
            <a:endParaRPr lang="en-US" sz="36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200400" y="2133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6096000" y="2133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57200" y="2819400"/>
            <a:ext cx="248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CC"/>
                </a:solidFill>
              </a:rPr>
              <a:t>Chän ®¸p ¸n ®óng:</a:t>
            </a:r>
          </a:p>
        </p:txBody>
      </p: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3609975" y="4876800"/>
            <a:ext cx="1911350" cy="650875"/>
            <a:chOff x="4140" y="4476"/>
            <a:chExt cx="1204" cy="410"/>
          </a:xfrm>
        </p:grpSpPr>
        <p:pic>
          <p:nvPicPr>
            <p:cNvPr id="12325" name="Picture 37" descr="C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</p:spPr>
        </p:pic>
        <p:sp>
          <p:nvSpPr>
            <p:cNvPr id="12326" name="Text Box 3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8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406380</a:t>
              </a:r>
            </a:p>
          </p:txBody>
        </p:sp>
      </p:grpSp>
      <p:grpSp>
        <p:nvGrpSpPr>
          <p:cNvPr id="12327" name="Group 39"/>
          <p:cNvGrpSpPr>
            <a:grpSpLocks/>
          </p:cNvGrpSpPr>
          <p:nvPr/>
        </p:nvGrpSpPr>
        <p:grpSpPr bwMode="auto">
          <a:xfrm>
            <a:off x="3648075" y="3429000"/>
            <a:ext cx="1695450" cy="579438"/>
            <a:chOff x="672" y="3504"/>
            <a:chExt cx="1068" cy="365"/>
          </a:xfrm>
        </p:grpSpPr>
        <p:pic>
          <p:nvPicPr>
            <p:cNvPr id="12328" name="Picture 40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</p:spPr>
        </p:pic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1008" y="3504"/>
              <a:ext cx="7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46380</a:t>
              </a:r>
            </a:p>
          </p:txBody>
        </p:sp>
      </p:grpSp>
      <p:grpSp>
        <p:nvGrpSpPr>
          <p:cNvPr id="12330" name="Group 42"/>
          <p:cNvGrpSpPr>
            <a:grpSpLocks/>
          </p:cNvGrpSpPr>
          <p:nvPr/>
        </p:nvGrpSpPr>
        <p:grpSpPr bwMode="auto">
          <a:xfrm>
            <a:off x="3609975" y="4114800"/>
            <a:ext cx="1751013" cy="650875"/>
            <a:chOff x="2549" y="4522"/>
            <a:chExt cx="1103" cy="410"/>
          </a:xfrm>
        </p:grpSpPr>
        <p:pic>
          <p:nvPicPr>
            <p:cNvPr id="12331" name="Picture 43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</p:spPr>
        </p:pic>
        <p:sp>
          <p:nvSpPr>
            <p:cNvPr id="12332" name="Text Box 4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40638</a:t>
              </a:r>
            </a:p>
          </p:txBody>
        </p:sp>
      </p:grp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3305175" y="2860675"/>
            <a:ext cx="248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CC"/>
                </a:solidFill>
              </a:rPr>
              <a:t>Chän ®¸p ¸n ®óng:</a:t>
            </a: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6629400" y="4876800"/>
            <a:ext cx="2089150" cy="650875"/>
            <a:chOff x="4140" y="4476"/>
            <a:chExt cx="1316" cy="410"/>
          </a:xfrm>
        </p:grpSpPr>
        <p:pic>
          <p:nvPicPr>
            <p:cNvPr id="12335" name="Picture 47" descr="C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</p:spPr>
        </p:pic>
        <p:sp>
          <p:nvSpPr>
            <p:cNvPr id="12336" name="Text Box 4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9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1128400</a:t>
              </a:r>
            </a:p>
          </p:txBody>
        </p:sp>
      </p:grpSp>
      <p:grpSp>
        <p:nvGrpSpPr>
          <p:cNvPr id="12337" name="Group 49"/>
          <p:cNvGrpSpPr>
            <a:grpSpLocks/>
          </p:cNvGrpSpPr>
          <p:nvPr/>
        </p:nvGrpSpPr>
        <p:grpSpPr bwMode="auto">
          <a:xfrm>
            <a:off x="6667500" y="3429000"/>
            <a:ext cx="1695450" cy="579438"/>
            <a:chOff x="672" y="3504"/>
            <a:chExt cx="1068" cy="365"/>
          </a:xfrm>
        </p:grpSpPr>
        <p:pic>
          <p:nvPicPr>
            <p:cNvPr id="12338" name="Picture 50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</p:spPr>
        </p:pic>
        <p:sp>
          <p:nvSpPr>
            <p:cNvPr id="12339" name="Text Box 51"/>
            <p:cNvSpPr txBox="1">
              <a:spLocks noChangeArrowheads="1"/>
            </p:cNvSpPr>
            <p:nvPr/>
          </p:nvSpPr>
          <p:spPr bwMode="auto">
            <a:xfrm>
              <a:off x="1008" y="3504"/>
              <a:ext cx="7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11284</a:t>
              </a:r>
            </a:p>
          </p:txBody>
        </p:sp>
      </p:grpSp>
      <p:grpSp>
        <p:nvGrpSpPr>
          <p:cNvPr id="12340" name="Group 52"/>
          <p:cNvGrpSpPr>
            <a:grpSpLocks/>
          </p:cNvGrpSpPr>
          <p:nvPr/>
        </p:nvGrpSpPr>
        <p:grpSpPr bwMode="auto">
          <a:xfrm>
            <a:off x="6629400" y="4114800"/>
            <a:ext cx="1928813" cy="650875"/>
            <a:chOff x="2549" y="4522"/>
            <a:chExt cx="1215" cy="410"/>
          </a:xfrm>
        </p:grpSpPr>
        <p:pic>
          <p:nvPicPr>
            <p:cNvPr id="12341" name="Picture 53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</p:spPr>
        </p:pic>
        <p:sp>
          <p:nvSpPr>
            <p:cNvPr id="12342" name="Text Box 54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7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112840</a:t>
              </a:r>
            </a:p>
          </p:txBody>
        </p:sp>
      </p:grp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6324600" y="2860675"/>
            <a:ext cx="248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CC"/>
                </a:solidFill>
              </a:rPr>
              <a:t>Chän ®¸p ¸n ®óng: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819400" y="3048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2" grpId="0"/>
      <p:bldP spid="13" grpId="0"/>
      <p:bldP spid="17" grpId="0"/>
      <p:bldP spid="18" grpId="0"/>
      <p:bldP spid="12321" grpId="0" animBg="1"/>
      <p:bldP spid="12322" grpId="0" animBg="1"/>
      <p:bldP spid="12323" grpId="0"/>
      <p:bldP spid="12323" grpId="1"/>
      <p:bldP spid="12333" grpId="0"/>
      <p:bldP spid="12333" grpId="1"/>
      <p:bldP spid="12343" grpId="0"/>
      <p:bldP spid="123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685800" y="685800"/>
            <a:ext cx="1524000" cy="685800"/>
            <a:chOff x="432" y="1056"/>
            <a:chExt cx="960" cy="432"/>
          </a:xfrm>
        </p:grpSpPr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432" y="1056"/>
              <a:ext cx="960" cy="4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FF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588" y="1062"/>
              <a:ext cx="7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</a:rPr>
                <a:t>Bµi 2:</a:t>
              </a:r>
            </a:p>
          </p:txBody>
        </p:sp>
      </p:grp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46325" y="609600"/>
            <a:ext cx="6313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Nèi phÐp tÝnh víi kÕt qu¶ cña nã:</a:t>
            </a:r>
          </a:p>
        </p:txBody>
      </p:sp>
      <p:grpSp>
        <p:nvGrpSpPr>
          <p:cNvPr id="19487" name="Group 31"/>
          <p:cNvGrpSpPr>
            <a:grpSpLocks/>
          </p:cNvGrpSpPr>
          <p:nvPr/>
        </p:nvGrpSpPr>
        <p:grpSpPr bwMode="auto">
          <a:xfrm>
            <a:off x="1314450" y="1485900"/>
            <a:ext cx="1809750" cy="685800"/>
            <a:chOff x="828" y="1344"/>
            <a:chExt cx="1140" cy="432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864" y="1344"/>
              <a:ext cx="110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66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828" y="1385"/>
              <a:ext cx="11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1326 x 300</a:t>
              </a:r>
            </a:p>
          </p:txBody>
        </p:sp>
      </p:grpSp>
      <p:grpSp>
        <p:nvGrpSpPr>
          <p:cNvPr id="19486" name="Group 30"/>
          <p:cNvGrpSpPr>
            <a:grpSpLocks/>
          </p:cNvGrpSpPr>
          <p:nvPr/>
        </p:nvGrpSpPr>
        <p:grpSpPr bwMode="auto">
          <a:xfrm>
            <a:off x="1371600" y="2324100"/>
            <a:ext cx="1752600" cy="685800"/>
            <a:chOff x="864" y="1872"/>
            <a:chExt cx="1104" cy="432"/>
          </a:xfrm>
        </p:grpSpPr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>
              <a:off x="864" y="1872"/>
              <a:ext cx="110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66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876" y="1920"/>
              <a:ext cx="9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3450 x 20</a:t>
              </a:r>
            </a:p>
          </p:txBody>
        </p:sp>
      </p:grpSp>
      <p:grpSp>
        <p:nvGrpSpPr>
          <p:cNvPr id="19485" name="Group 29"/>
          <p:cNvGrpSpPr>
            <a:grpSpLocks/>
          </p:cNvGrpSpPr>
          <p:nvPr/>
        </p:nvGrpSpPr>
        <p:grpSpPr bwMode="auto">
          <a:xfrm>
            <a:off x="1352550" y="3200400"/>
            <a:ext cx="1771650" cy="685800"/>
            <a:chOff x="852" y="2424"/>
            <a:chExt cx="1116" cy="432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864" y="2424"/>
              <a:ext cx="110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66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852" y="2484"/>
              <a:ext cx="11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1450 x 800</a:t>
              </a:r>
            </a:p>
          </p:txBody>
        </p:sp>
      </p:grp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1333500" y="4076700"/>
            <a:ext cx="1790700" cy="685800"/>
            <a:chOff x="840" y="2976"/>
            <a:chExt cx="1128" cy="432"/>
          </a:xfrm>
        </p:grpSpPr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864" y="2976"/>
              <a:ext cx="110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66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840" y="3024"/>
              <a:ext cx="111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2463 x 500</a:t>
              </a:r>
            </a:p>
          </p:txBody>
        </p:sp>
      </p:grpSp>
      <p:grpSp>
        <p:nvGrpSpPr>
          <p:cNvPr id="19483" name="Group 27"/>
          <p:cNvGrpSpPr>
            <a:grpSpLocks/>
          </p:cNvGrpSpPr>
          <p:nvPr/>
        </p:nvGrpSpPr>
        <p:grpSpPr bwMode="auto">
          <a:xfrm>
            <a:off x="1371600" y="4914900"/>
            <a:ext cx="1752600" cy="685800"/>
            <a:chOff x="864" y="3504"/>
            <a:chExt cx="1104" cy="432"/>
          </a:xfrm>
        </p:grpSpPr>
        <p:sp>
          <p:nvSpPr>
            <p:cNvPr id="19469" name="AutoShape 13"/>
            <p:cNvSpPr>
              <a:spLocks noChangeArrowheads="1"/>
            </p:cNvSpPr>
            <p:nvPr/>
          </p:nvSpPr>
          <p:spPr bwMode="auto">
            <a:xfrm>
              <a:off x="864" y="3504"/>
              <a:ext cx="110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66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864" y="3552"/>
              <a:ext cx="9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1280 x 30</a:t>
              </a:r>
            </a:p>
          </p:txBody>
        </p:sp>
      </p:grpSp>
      <p:grpSp>
        <p:nvGrpSpPr>
          <p:cNvPr id="19493" name="Group 37"/>
          <p:cNvGrpSpPr>
            <a:grpSpLocks/>
          </p:cNvGrpSpPr>
          <p:nvPr/>
        </p:nvGrpSpPr>
        <p:grpSpPr bwMode="auto">
          <a:xfrm>
            <a:off x="5543550" y="3505200"/>
            <a:ext cx="1371600" cy="685800"/>
            <a:chOff x="3492" y="2616"/>
            <a:chExt cx="864" cy="432"/>
          </a:xfrm>
        </p:grpSpPr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3492" y="2616"/>
              <a:ext cx="864" cy="4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528" y="2668"/>
              <a:ext cx="8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339933"/>
                  </a:solidFill>
                  <a:latin typeface=".VnAvant" pitchFamily="34" charset="0"/>
                </a:rPr>
                <a:t>397800</a:t>
              </a:r>
            </a:p>
          </p:txBody>
        </p:sp>
      </p:grpSp>
      <p:grpSp>
        <p:nvGrpSpPr>
          <p:cNvPr id="19494" name="Group 38"/>
          <p:cNvGrpSpPr>
            <a:grpSpLocks/>
          </p:cNvGrpSpPr>
          <p:nvPr/>
        </p:nvGrpSpPr>
        <p:grpSpPr bwMode="auto">
          <a:xfrm>
            <a:off x="5543550" y="4914900"/>
            <a:ext cx="1371600" cy="685800"/>
            <a:chOff x="3492" y="3504"/>
            <a:chExt cx="864" cy="432"/>
          </a:xfrm>
        </p:grpSpPr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3492" y="3504"/>
              <a:ext cx="864" cy="4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576" y="3576"/>
              <a:ext cx="69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339933"/>
                  </a:solidFill>
                  <a:latin typeface=".VnAvant" pitchFamily="34" charset="0"/>
                </a:rPr>
                <a:t>69000</a:t>
              </a:r>
            </a:p>
          </p:txBody>
        </p:sp>
      </p:grp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5543550" y="1428750"/>
            <a:ext cx="1371600" cy="685800"/>
            <a:chOff x="3492" y="1308"/>
            <a:chExt cx="864" cy="432"/>
          </a:xfrm>
        </p:grpSpPr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3492" y="1308"/>
              <a:ext cx="864" cy="4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504" y="1380"/>
              <a:ext cx="8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339933"/>
                  </a:solidFill>
                  <a:latin typeface=".VnAvant" pitchFamily="34" charset="0"/>
                </a:rPr>
                <a:t>116000</a:t>
              </a:r>
            </a:p>
          </p:txBody>
        </p:sp>
      </p:grpSp>
      <p:grpSp>
        <p:nvGrpSpPr>
          <p:cNvPr id="19507" name="Group 51"/>
          <p:cNvGrpSpPr>
            <a:grpSpLocks/>
          </p:cNvGrpSpPr>
          <p:nvPr/>
        </p:nvGrpSpPr>
        <p:grpSpPr bwMode="auto">
          <a:xfrm>
            <a:off x="5543550" y="2114550"/>
            <a:ext cx="1371600" cy="685800"/>
            <a:chOff x="3492" y="1740"/>
            <a:chExt cx="864" cy="432"/>
          </a:xfrm>
        </p:grpSpPr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3492" y="1740"/>
              <a:ext cx="864" cy="4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3588" y="1812"/>
              <a:ext cx="69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339933"/>
                  </a:solidFill>
                  <a:latin typeface=".VnAvant" pitchFamily="34" charset="0"/>
                </a:rPr>
                <a:t>38400</a:t>
              </a:r>
            </a:p>
          </p:txBody>
        </p:sp>
      </p:grpSp>
      <p:grpSp>
        <p:nvGrpSpPr>
          <p:cNvPr id="19501" name="Group 45"/>
          <p:cNvGrpSpPr>
            <a:grpSpLocks/>
          </p:cNvGrpSpPr>
          <p:nvPr/>
        </p:nvGrpSpPr>
        <p:grpSpPr bwMode="auto">
          <a:xfrm>
            <a:off x="5543550" y="2819400"/>
            <a:ext cx="1371600" cy="685800"/>
            <a:chOff x="3492" y="2184"/>
            <a:chExt cx="864" cy="432"/>
          </a:xfrm>
        </p:grpSpPr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3492" y="2184"/>
              <a:ext cx="864" cy="4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Rectangle 43"/>
            <p:cNvSpPr>
              <a:spLocks noChangeArrowheads="1"/>
            </p:cNvSpPr>
            <p:nvPr/>
          </p:nvSpPr>
          <p:spPr bwMode="auto">
            <a:xfrm>
              <a:off x="3632" y="2256"/>
              <a:ext cx="58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339933"/>
                  </a:solidFill>
                  <a:latin typeface=".VnAvant" pitchFamily="34" charset="0"/>
                </a:rPr>
                <a:t>6900</a:t>
              </a:r>
            </a:p>
          </p:txBody>
        </p:sp>
      </p:grp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3124200" y="1866900"/>
            <a:ext cx="2362200" cy="182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3200400" y="2705100"/>
            <a:ext cx="2362200" cy="2362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 flipV="1">
            <a:off x="3200400" y="1866900"/>
            <a:ext cx="2362200" cy="1676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3124200" y="4381500"/>
            <a:ext cx="236220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506" name="Group 50"/>
          <p:cNvGrpSpPr>
            <a:grpSpLocks/>
          </p:cNvGrpSpPr>
          <p:nvPr/>
        </p:nvGrpSpPr>
        <p:grpSpPr bwMode="auto">
          <a:xfrm>
            <a:off x="5486400" y="4229100"/>
            <a:ext cx="1473200" cy="685800"/>
            <a:chOff x="3456" y="3072"/>
            <a:chExt cx="928" cy="432"/>
          </a:xfrm>
        </p:grpSpPr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3492" y="3072"/>
              <a:ext cx="864" cy="4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FF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3456" y="3144"/>
              <a:ext cx="92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339933"/>
                  </a:solidFill>
                  <a:latin typeface=".VnAvant" pitchFamily="34" charset="0"/>
                </a:rPr>
                <a:t>1231500</a:t>
              </a:r>
            </a:p>
          </p:txBody>
        </p:sp>
      </p:grpSp>
      <p:sp>
        <p:nvSpPr>
          <p:cNvPr id="19508" name="Line 52"/>
          <p:cNvSpPr>
            <a:spLocks noChangeShapeType="1"/>
          </p:cNvSpPr>
          <p:nvPr/>
        </p:nvSpPr>
        <p:spPr bwMode="auto">
          <a:xfrm flipV="1">
            <a:off x="3200400" y="2552700"/>
            <a:ext cx="2362200" cy="2667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502" grpId="0" animBg="1"/>
      <p:bldP spid="19503" grpId="0" animBg="1"/>
      <p:bldP spid="19504" grpId="0" animBg="1"/>
      <p:bldP spid="19505" grpId="0" animBg="1"/>
      <p:bldP spid="195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2375" y="2057400"/>
            <a:ext cx="4953000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>
                <a:solidFill>
                  <a:srgbClr val="0000FF"/>
                </a:solidFill>
                <a:latin typeface=".VnAvant" pitchFamily="34" charset="0"/>
              </a:rPr>
              <a:t>Bài giải:</a:t>
            </a:r>
          </a:p>
          <a:p>
            <a:pPr>
              <a:lnSpc>
                <a:spcPct val="150000"/>
              </a:lnSpc>
            </a:pPr>
            <a:r>
              <a:rPr lang="en-US" b="1" i="1">
                <a:solidFill>
                  <a:srgbClr val="009900"/>
                </a:solidFill>
                <a:latin typeface="Times New Roman" pitchFamily="18" charset="0"/>
              </a:rPr>
              <a:t>Chiều dài tấm kính là: :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30 x 2 = 60 (cm)</a:t>
            </a:r>
          </a:p>
          <a:p>
            <a:pPr>
              <a:lnSpc>
                <a:spcPct val="150000"/>
              </a:lnSpc>
            </a:pPr>
            <a:r>
              <a:rPr lang="en-US" b="1" i="1">
                <a:solidFill>
                  <a:srgbClr val="009900"/>
                </a:solidFill>
                <a:latin typeface="Times New Roman" pitchFamily="18" charset="0"/>
              </a:rPr>
              <a:t>Diện</a:t>
            </a:r>
            <a:r>
              <a:rPr lang="en-US" b="1">
                <a:solidFill>
                  <a:srgbClr val="009900"/>
                </a:solidFill>
                <a:latin typeface=".VnAvant" pitchFamily="34" charset="0"/>
              </a:rPr>
              <a:t> </a:t>
            </a:r>
            <a:r>
              <a:rPr lang="en-US" b="1" i="1">
                <a:solidFill>
                  <a:srgbClr val="009900"/>
                </a:solidFill>
                <a:latin typeface="Times New Roman" pitchFamily="18" charset="0"/>
              </a:rPr>
              <a:t>tích tấm kính là :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30 x 60 = 1800 (</a:t>
            </a:r>
            <a:r>
              <a:rPr lang="en-US">
                <a:solidFill>
                  <a:srgbClr val="009900"/>
                </a:solidFill>
                <a:latin typeface="Calibri" pitchFamily="34" charset="0"/>
              </a:rPr>
              <a:t> cm</a:t>
            </a:r>
            <a:r>
              <a:rPr lang="en-US" baseline="3000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>
                <a:solidFill>
                  <a:srgbClr val="009900"/>
                </a:solidFill>
                <a:latin typeface=".VnAvant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9900"/>
                </a:solidFill>
                <a:latin typeface=".VnAvant" pitchFamily="34" charset="0"/>
              </a:rPr>
              <a:t>		    </a:t>
            </a:r>
            <a:r>
              <a:rPr lang="en-US" b="1">
                <a:solidFill>
                  <a:srgbClr val="009900"/>
                </a:solidFill>
                <a:latin typeface=".VnAvant" pitchFamily="34" charset="0"/>
              </a:rPr>
              <a:t>Đáp số : 1800 </a:t>
            </a:r>
            <a:r>
              <a:rPr lang="en-US" b="1">
                <a:solidFill>
                  <a:srgbClr val="009900"/>
                </a:solidFill>
                <a:latin typeface="Calibri" pitchFamily="34" charset="0"/>
              </a:rPr>
              <a:t>cm</a:t>
            </a:r>
            <a:r>
              <a:rPr lang="en-US" b="1" baseline="30000">
                <a:solidFill>
                  <a:srgbClr val="009900"/>
                </a:solidFill>
                <a:latin typeface="Calibri" pitchFamily="34" charset="0"/>
              </a:rPr>
              <a:t>2</a:t>
            </a:r>
            <a:endParaRPr lang="en-US" b="1">
              <a:solidFill>
                <a:srgbClr val="009900"/>
              </a:solidFill>
              <a:latin typeface="Calibri" pitchFamily="34" charset="0"/>
            </a:endParaRPr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1752600" y="457200"/>
            <a:ext cx="1524000" cy="685800"/>
            <a:chOff x="432" y="1056"/>
            <a:chExt cx="960" cy="432"/>
          </a:xfrm>
        </p:grpSpPr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432" y="1056"/>
              <a:ext cx="960" cy="4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FF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588" y="1062"/>
              <a:ext cx="7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</a:rPr>
                <a:t>Bµi 4:</a:t>
              </a:r>
            </a:p>
          </p:txBody>
        </p:sp>
      </p:grp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800100" y="2701925"/>
            <a:ext cx="1517650" cy="579438"/>
            <a:chOff x="672" y="3504"/>
            <a:chExt cx="956" cy="365"/>
          </a:xfrm>
        </p:grpSpPr>
        <p:pic>
          <p:nvPicPr>
            <p:cNvPr id="23569" name="Picture 17" descr="A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</p:spPr>
        </p:pic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1008" y="3504"/>
              <a:ext cx="6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</a:rPr>
                <a:t> 1800</a:t>
              </a:r>
            </a:p>
          </p:txBody>
        </p:sp>
      </p:grp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3581400" y="2286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81000" y="2208213"/>
            <a:ext cx="263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CC00CC"/>
                </a:solidFill>
              </a:rPr>
              <a:t>Chän ®¸p ¸n ®óng:</a:t>
            </a:r>
          </a:p>
        </p:txBody>
      </p: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762000" y="3387725"/>
            <a:ext cx="2085975" cy="650875"/>
            <a:chOff x="480" y="2566"/>
            <a:chExt cx="1314" cy="410"/>
          </a:xfrm>
        </p:grpSpPr>
        <p:grpSp>
          <p:nvGrpSpPr>
            <p:cNvPr id="23571" name="Group 19"/>
            <p:cNvGrpSpPr>
              <a:grpSpLocks/>
            </p:cNvGrpSpPr>
            <p:nvPr/>
          </p:nvGrpSpPr>
          <p:grpSpPr bwMode="auto">
            <a:xfrm>
              <a:off x="480" y="2566"/>
              <a:ext cx="1208" cy="410"/>
              <a:chOff x="2549" y="4522"/>
              <a:chExt cx="1208" cy="410"/>
            </a:xfrm>
          </p:grpSpPr>
          <p:pic>
            <p:nvPicPr>
              <p:cNvPr id="23572" name="Picture 20" descr="B">
                <a:hlinkClick r:id="" action="ppaction://noaction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9" y="4522"/>
                <a:ext cx="432" cy="410"/>
              </a:xfrm>
              <a:prstGeom prst="rect">
                <a:avLst/>
              </a:prstGeom>
              <a:noFill/>
            </p:spPr>
          </p:pic>
          <p:sp>
            <p:nvSpPr>
              <p:cNvPr id="23573" name="Text Box 21">
                <a:hlinkClick r:id="" action="ppaction://noaction"/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4560"/>
                <a:ext cx="78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latin typeface="Times New Roman" pitchFamily="18" charset="0"/>
                  </a:rPr>
                  <a:t>180 cm</a:t>
                </a:r>
              </a:p>
            </p:txBody>
          </p:sp>
        </p:grp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598" y="258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762000" y="4114800"/>
            <a:ext cx="2244725" cy="685800"/>
            <a:chOff x="480" y="3024"/>
            <a:chExt cx="1414" cy="432"/>
          </a:xfrm>
        </p:grpSpPr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480" y="3046"/>
              <a:ext cx="1309" cy="410"/>
              <a:chOff x="4140" y="4476"/>
              <a:chExt cx="1309" cy="410"/>
            </a:xfrm>
          </p:grpSpPr>
          <p:pic>
            <p:nvPicPr>
              <p:cNvPr id="23566" name="Picture 14" descr="C">
                <a:hlinkClick r:id="" action="ppaction://noaction"/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140" y="4476"/>
                <a:ext cx="432" cy="410"/>
              </a:xfrm>
              <a:prstGeom prst="rect">
                <a:avLst/>
              </a:prstGeom>
              <a:noFill/>
            </p:spPr>
          </p:pic>
          <p:sp>
            <p:nvSpPr>
              <p:cNvPr id="23567" name="Text Box 15">
                <a:hlinkClick r:id="" action="ppaction://noaction"/>
              </p:cNvPr>
              <p:cNvSpPr txBox="1">
                <a:spLocks noChangeArrowheads="1"/>
              </p:cNvSpPr>
              <p:nvPr/>
            </p:nvSpPr>
            <p:spPr bwMode="auto">
              <a:xfrm>
                <a:off x="4500" y="4512"/>
                <a:ext cx="94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latin typeface="Times New Roman" pitchFamily="18" charset="0"/>
                  </a:rPr>
                  <a:t> 1800 cm</a:t>
                </a:r>
              </a:p>
            </p:txBody>
          </p:sp>
        </p:grp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1698" y="302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1010"/>
  <p:tag name="VIOLETTITLE" val="TOÁN 4: Nhân với số tận cùng là chữ số 0"/>
  <p:tag name="VIOLETLESSON" val="37"/>
  <p:tag name="VIOLETCATID" val="8049779"/>
  <p:tag name="VIOLETSUBJECT" val="Toán học 4"/>
  <p:tag name="VIOLETSOURCE" val="SƯU TẦM"/>
  <p:tag name="VIOLETAUTHORID" val="3112018"/>
  <p:tag name="VIOLETAUTHORNAME" val="Lê Thị Vy"/>
  <p:tag name="VIOLETAUTHORAVATAR" val="3112018.jpg"/>
  <p:tag name="VIOLETAUTHORADDRESS" val="Trường Tiểu học số 2 Phú Bài - Thừa Thiên Huế"/>
  <p:tag name="VIOLETAUTHORHOMEPAGE" val="http://vypb2.violet.vn"/>
  <p:tag name="VIOLETDATE" val="2012-11-02 17:33:39"/>
  <p:tag name="VIOLETHIT" val="177"/>
  <p:tag name="VIOLETLIKE" val="0"/>
  <p:tag name="MMPROD_NEXTUNIQUEID" val="10016"/>
  <p:tag name="MMPROD_UIDATA" val="&lt;database version=&quot;7.0&quot;&gt;&lt;object type=&quot;1&quot; unique_id=&quot;10001&quot;&gt;&lt;object type=&quot;2&quot; unique_id=&quot;11351&quot;&gt;&lt;object type=&quot;3&quot; unique_id=&quot;11352&quot;&gt;&lt;property id=&quot;20148&quot; value=&quot;5&quot;/&gt;&lt;property id=&quot;20300&quot; value=&quot;Slide 1&quot;/&gt;&lt;property id=&quot;20307&quot; value=&quot;272&quot;/&gt;&lt;/object&gt;&lt;object type=&quot;3&quot; unique_id=&quot;11353&quot;&gt;&lt;property id=&quot;20148&quot; value=&quot;5&quot;/&gt;&lt;property id=&quot;20300&quot; value=&quot;Slide 2&quot;/&gt;&lt;property id=&quot;20307&quot; value=&quot;257&quot;/&gt;&lt;/object&gt;&lt;object type=&quot;3&quot; unique_id=&quot;11354&quot;&gt;&lt;property id=&quot;20148&quot; value=&quot;5&quot;/&gt;&lt;property id=&quot;20300&quot; value=&quot;Slide 3&quot;/&gt;&lt;property id=&quot;20307&quot; value=&quot;260&quot;/&gt;&lt;/object&gt;&lt;object type=&quot;3&quot; unique_id=&quot;11355&quot;&gt;&lt;property id=&quot;20148&quot; value=&quot;5&quot;/&gt;&lt;property id=&quot;20300&quot; value=&quot;Slide 4&quot;/&gt;&lt;property id=&quot;20307&quot; value=&quot;261&quot;/&gt;&lt;/object&gt;&lt;object type=&quot;3&quot; unique_id=&quot;11356&quot;&gt;&lt;property id=&quot;20148&quot; value=&quot;5&quot;/&gt;&lt;property id=&quot;20300&quot; value=&quot;Slide 5&quot;/&gt;&lt;property id=&quot;20307&quot; value=&quot;262&quot;/&gt;&lt;/object&gt;&lt;object type=&quot;3&quot; unique_id=&quot;11357&quot;&gt;&lt;property id=&quot;20148&quot; value=&quot;5&quot;/&gt;&lt;property id=&quot;20300&quot; value=&quot;Slide 6&quot;/&gt;&lt;property id=&quot;20307&quot; value=&quot;263&quot;/&gt;&lt;/object&gt;&lt;object type=&quot;3&quot; unique_id=&quot;11358&quot;&gt;&lt;property id=&quot;20148&quot; value=&quot;5&quot;/&gt;&lt;property id=&quot;20300&quot; value=&quot;Slide 7&quot;/&gt;&lt;property id=&quot;20307&quot; value=&quot;264&quot;/&gt;&lt;/object&gt;&lt;object type=&quot;3&quot; unique_id=&quot;11359&quot;&gt;&lt;property id=&quot;20148&quot; value=&quot;5&quot;/&gt;&lt;property id=&quot;20300&quot; value=&quot;Slide 8&quot;/&gt;&lt;property id=&quot;20307&quot; value=&quot;268&quot;/&gt;&lt;/object&gt;&lt;object type=&quot;3&quot; unique_id=&quot;11360&quot;&gt;&lt;property id=&quot;20148&quot; value=&quot;5&quot;/&gt;&lt;property id=&quot;20300&quot; value=&quot;Slide 9&quot;/&gt;&lt;property id=&quot;20307&quot; value=&quot;271&quot;/&gt;&lt;/object&gt;&lt;object type=&quot;3&quot; unique_id=&quot;11361&quot;&gt;&lt;property id=&quot;20148&quot; value=&quot;5&quot;/&gt;&lt;property id=&quot;20300&quot; value=&quot;Slide 10&quot;/&gt;&lt;property id=&quot;20307&quot; value=&quot;266&quot;/&gt;&lt;/object&gt;&lt;/object&gt;&lt;object type=&quot;8&quot; unique_id=&quot;1137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395</Words>
  <Application>Microsoft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AutoBVT</cp:lastModifiedBy>
  <cp:revision>65</cp:revision>
  <dcterms:created xsi:type="dcterms:W3CDTF">2007-07-08T09:18:10Z</dcterms:created>
  <dcterms:modified xsi:type="dcterms:W3CDTF">2016-01-19T06:33:36Z</dcterms:modified>
</cp:coreProperties>
</file>